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8"/>
  </p:notesMasterIdLst>
  <p:sldIdLst>
    <p:sldId id="256" r:id="rId2"/>
    <p:sldId id="258" r:id="rId3"/>
    <p:sldId id="257" r:id="rId4"/>
    <p:sldId id="261" r:id="rId5"/>
    <p:sldId id="263" r:id="rId6"/>
    <p:sldId id="268" r:id="rId7"/>
    <p:sldId id="272" r:id="rId8"/>
    <p:sldId id="264" r:id="rId9"/>
    <p:sldId id="269" r:id="rId10"/>
    <p:sldId id="266" r:id="rId11"/>
    <p:sldId id="267" r:id="rId12"/>
    <p:sldId id="259" r:id="rId13"/>
    <p:sldId id="270" r:id="rId14"/>
    <p:sldId id="265" r:id="rId15"/>
    <p:sldId id="271"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C3CA4-4619-41A0-83B2-A318D9E8908F}" type="datetimeFigureOut">
              <a:rPr lang="en-GB" smtClean="0"/>
              <a:t>19/10/2023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75085-FBC6-49BF-AEAF-8A76565713C4}" type="slidenum">
              <a:rPr lang="en-GB" smtClean="0"/>
              <a:t>‹#›</a:t>
            </a:fld>
            <a:endParaRPr lang="en-GB" dirty="0"/>
          </a:p>
        </p:txBody>
      </p:sp>
    </p:spTree>
    <p:extLst>
      <p:ext uri="{BB962C8B-B14F-4D97-AF65-F5344CB8AC3E}">
        <p14:creationId xmlns:p14="http://schemas.microsoft.com/office/powerpoint/2010/main" val="267744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5B75085-FBC6-49BF-AEAF-8A76565713C4}" type="slidenum">
              <a:rPr lang="en-GB" smtClean="0"/>
              <a:t>14</a:t>
            </a:fld>
            <a:endParaRPr lang="en-GB" dirty="0"/>
          </a:p>
        </p:txBody>
      </p:sp>
    </p:spTree>
    <p:extLst>
      <p:ext uri="{BB962C8B-B14F-4D97-AF65-F5344CB8AC3E}">
        <p14:creationId xmlns:p14="http://schemas.microsoft.com/office/powerpoint/2010/main" val="192458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331715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4163212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56187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73474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62807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4255270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132534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98539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90194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234911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153061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2603241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84948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881775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347523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8DF6DB-8DE4-4D22-A739-784308C1E783}" type="datetimeFigureOut">
              <a:rPr lang="en-GB" smtClean="0"/>
              <a:t>19/10/2023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420AC9B-6D11-4E34-920B-534AC7D4A2D8}" type="slidenum">
              <a:rPr lang="en-GB" smtClean="0"/>
              <a:t>‹#›</a:t>
            </a:fld>
            <a:endParaRPr lang="en-GB" dirty="0"/>
          </a:p>
        </p:txBody>
      </p:sp>
    </p:spTree>
    <p:extLst>
      <p:ext uri="{BB962C8B-B14F-4D97-AF65-F5344CB8AC3E}">
        <p14:creationId xmlns:p14="http://schemas.microsoft.com/office/powerpoint/2010/main" val="271801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8DF6DB-8DE4-4D22-A739-784308C1E783}" type="datetimeFigureOut">
              <a:rPr lang="en-GB" smtClean="0"/>
              <a:t>19/10/2023</a:t>
            </a:fld>
            <a:endParaRPr lang="en-GB"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420AC9B-6D11-4E34-920B-534AC7D4A2D8}" type="slidenum">
              <a:rPr lang="en-GB" smtClean="0"/>
              <a:t>‹#›</a:t>
            </a:fld>
            <a:endParaRPr lang="en-GB" dirty="0"/>
          </a:p>
        </p:txBody>
      </p:sp>
    </p:spTree>
    <p:extLst>
      <p:ext uri="{BB962C8B-B14F-4D97-AF65-F5344CB8AC3E}">
        <p14:creationId xmlns:p14="http://schemas.microsoft.com/office/powerpoint/2010/main" val="314134975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ED8A-C3FA-CE3E-7503-9D238C7AF495}"/>
              </a:ext>
            </a:extLst>
          </p:cNvPr>
          <p:cNvSpPr>
            <a:spLocks noGrp="1"/>
          </p:cNvSpPr>
          <p:nvPr>
            <p:ph type="ctrTitle"/>
          </p:nvPr>
        </p:nvSpPr>
        <p:spPr>
          <a:xfrm>
            <a:off x="248919" y="1563199"/>
            <a:ext cx="8697637" cy="1609388"/>
          </a:xfrm>
        </p:spPr>
        <p:txBody>
          <a:bodyPr>
            <a:normAutofit fontScale="90000"/>
          </a:bodyPr>
          <a:lstStyle/>
          <a:p>
            <a:r>
              <a:rPr lang="en-GB" dirty="0"/>
              <a:t> Leveraging AI for Enhanced </a:t>
            </a:r>
            <a:br>
              <a:rPr lang="en-GB" dirty="0"/>
            </a:br>
            <a:r>
              <a:rPr lang="en-GB" dirty="0"/>
              <a:t>System Dynamics</a:t>
            </a:r>
          </a:p>
        </p:txBody>
      </p:sp>
      <p:sp>
        <p:nvSpPr>
          <p:cNvPr id="3" name="Subtitle 2">
            <a:extLst>
              <a:ext uri="{FF2B5EF4-FFF2-40B4-BE49-F238E27FC236}">
                <a16:creationId xmlns:a16="http://schemas.microsoft.com/office/drawing/2014/main" id="{553E4148-B7BE-17AD-117A-64048C611730}"/>
              </a:ext>
            </a:extLst>
          </p:cNvPr>
          <p:cNvSpPr>
            <a:spLocks noGrp="1"/>
          </p:cNvSpPr>
          <p:nvPr>
            <p:ph type="subTitle" idx="1"/>
          </p:nvPr>
        </p:nvSpPr>
        <p:spPr>
          <a:xfrm>
            <a:off x="6527123" y="4407257"/>
            <a:ext cx="5664877" cy="1096899"/>
          </a:xfrm>
        </p:spPr>
        <p:txBody>
          <a:bodyPr>
            <a:noAutofit/>
          </a:bodyPr>
          <a:lstStyle/>
          <a:p>
            <a:pPr algn="l"/>
            <a:r>
              <a:rPr lang="en-GB" dirty="0">
                <a:solidFill>
                  <a:schemeClr val="tx1">
                    <a:lumMod val="85000"/>
                    <a:lumOff val="15000"/>
                  </a:schemeClr>
                </a:solidFill>
              </a:rPr>
              <a:t>By</a:t>
            </a:r>
          </a:p>
          <a:p>
            <a:pPr algn="l"/>
            <a:r>
              <a:rPr lang="en-GB" dirty="0">
                <a:solidFill>
                  <a:schemeClr val="tx1">
                    <a:lumMod val="85000"/>
                    <a:lumOff val="15000"/>
                  </a:schemeClr>
                </a:solidFill>
              </a:rPr>
              <a:t>Shiva Bharathi M</a:t>
            </a:r>
            <a:br>
              <a:rPr lang="en-GB" dirty="0">
                <a:solidFill>
                  <a:schemeClr val="tx1">
                    <a:lumMod val="85000"/>
                    <a:lumOff val="15000"/>
                  </a:schemeClr>
                </a:solidFill>
              </a:rPr>
            </a:br>
            <a:r>
              <a:rPr lang="en-GB" dirty="0">
                <a:solidFill>
                  <a:schemeClr val="tx1">
                    <a:lumMod val="85000"/>
                    <a:lumOff val="15000"/>
                  </a:schemeClr>
                </a:solidFill>
              </a:rPr>
              <a:t>AI&amp;DS Department-II Year</a:t>
            </a:r>
            <a:br>
              <a:rPr lang="en-GB" dirty="0">
                <a:solidFill>
                  <a:schemeClr val="tx1">
                    <a:lumMod val="85000"/>
                    <a:lumOff val="15000"/>
                  </a:schemeClr>
                </a:solidFill>
              </a:rPr>
            </a:br>
            <a:r>
              <a:rPr lang="en-GB" dirty="0">
                <a:solidFill>
                  <a:schemeClr val="tx1">
                    <a:lumMod val="85000"/>
                    <a:lumOff val="15000"/>
                  </a:schemeClr>
                </a:solidFill>
              </a:rPr>
              <a:t>Sengunthar Engineering College(Autonomous)</a:t>
            </a:r>
          </a:p>
        </p:txBody>
      </p:sp>
      <p:pic>
        <p:nvPicPr>
          <p:cNvPr id="9" name="Picture 8">
            <a:extLst>
              <a:ext uri="{FF2B5EF4-FFF2-40B4-BE49-F238E27FC236}">
                <a16:creationId xmlns:a16="http://schemas.microsoft.com/office/drawing/2014/main" id="{40876597-9F44-0CDE-9001-B74D0F042C78}"/>
              </a:ext>
            </a:extLst>
          </p:cNvPr>
          <p:cNvPicPr>
            <a:picLocks noChangeAspect="1"/>
          </p:cNvPicPr>
          <p:nvPr/>
        </p:nvPicPr>
        <p:blipFill rotWithShape="1">
          <a:blip r:embed="rId2">
            <a:extLst>
              <a:ext uri="{28A0092B-C50C-407E-A947-70E740481C1C}">
                <a14:useLocalDpi xmlns:a14="http://schemas.microsoft.com/office/drawing/2010/main" val="0"/>
              </a:ext>
            </a:extLst>
          </a:blip>
          <a:srcRect b="3680"/>
          <a:stretch/>
        </p:blipFill>
        <p:spPr>
          <a:xfrm>
            <a:off x="520636" y="3031086"/>
            <a:ext cx="3305175" cy="2752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6162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D53D-1A4E-E156-3623-749ECF5543B8}"/>
              </a:ext>
            </a:extLst>
          </p:cNvPr>
          <p:cNvSpPr>
            <a:spLocks noGrp="1"/>
          </p:cNvSpPr>
          <p:nvPr>
            <p:ph type="title"/>
          </p:nvPr>
        </p:nvSpPr>
        <p:spPr>
          <a:xfrm>
            <a:off x="500362" y="137950"/>
            <a:ext cx="7820678" cy="1178786"/>
          </a:xfrm>
        </p:spPr>
        <p:txBody>
          <a:bodyPr>
            <a:normAutofit fontScale="90000"/>
          </a:bodyPr>
          <a:lstStyle/>
          <a:p>
            <a:r>
              <a:rPr lang="en-US" dirty="0"/>
              <a:t>Improvising the existing system: </a:t>
            </a:r>
            <a:br>
              <a:rPr lang="en-US" dirty="0"/>
            </a:br>
            <a:r>
              <a:rPr lang="en-US" dirty="0"/>
              <a:t>The Internal Combustion Engine</a:t>
            </a:r>
            <a:endParaRPr lang="en-GB" dirty="0"/>
          </a:p>
        </p:txBody>
      </p:sp>
      <p:sp>
        <p:nvSpPr>
          <p:cNvPr id="4" name="Content Placeholder 3">
            <a:extLst>
              <a:ext uri="{FF2B5EF4-FFF2-40B4-BE49-F238E27FC236}">
                <a16:creationId xmlns:a16="http://schemas.microsoft.com/office/drawing/2014/main" id="{F1DD375A-AA29-87BF-64B6-05080596F11A}"/>
              </a:ext>
            </a:extLst>
          </p:cNvPr>
          <p:cNvSpPr>
            <a:spLocks noGrp="1"/>
          </p:cNvSpPr>
          <p:nvPr>
            <p:ph sz="half" idx="2"/>
          </p:nvPr>
        </p:nvSpPr>
        <p:spPr>
          <a:xfrm>
            <a:off x="5239060" y="1488613"/>
            <a:ext cx="4184034" cy="3880773"/>
          </a:xfrm>
        </p:spPr>
        <p:txBody>
          <a:bodyPr>
            <a:noAutofit/>
          </a:bodyPr>
          <a:lstStyle/>
          <a:p>
            <a:pPr marL="0" indent="0">
              <a:buNone/>
            </a:pPr>
            <a:r>
              <a:rPr lang="en-US" sz="2000" b="1" dirty="0"/>
              <a:t>Variables and Factors:</a:t>
            </a:r>
          </a:p>
          <a:p>
            <a:endParaRPr lang="en-US" sz="1700" dirty="0"/>
          </a:p>
          <a:p>
            <a:pPr>
              <a:lnSpc>
                <a:spcPct val="200000"/>
              </a:lnSpc>
            </a:pPr>
            <a:r>
              <a:rPr lang="en-US" sz="1500" b="1" dirty="0"/>
              <a:t>Time (t)</a:t>
            </a:r>
          </a:p>
          <a:p>
            <a:pPr>
              <a:lnSpc>
                <a:spcPct val="200000"/>
              </a:lnSpc>
            </a:pPr>
            <a:r>
              <a:rPr lang="en-US" sz="1500" b="1" dirty="0"/>
              <a:t>Engine Speed (ES)</a:t>
            </a:r>
          </a:p>
          <a:p>
            <a:pPr>
              <a:lnSpc>
                <a:spcPct val="200000"/>
              </a:lnSpc>
            </a:pPr>
            <a:r>
              <a:rPr lang="en-US" sz="1500" b="1" dirty="0"/>
              <a:t>Temperature (T)</a:t>
            </a:r>
          </a:p>
          <a:p>
            <a:pPr>
              <a:lnSpc>
                <a:spcPct val="200000"/>
              </a:lnSpc>
            </a:pPr>
            <a:r>
              <a:rPr lang="en-US" sz="1500" b="1" dirty="0"/>
              <a:t>Fuel Input (FI)</a:t>
            </a:r>
          </a:p>
          <a:p>
            <a:pPr>
              <a:lnSpc>
                <a:spcPct val="200000"/>
              </a:lnSpc>
            </a:pPr>
            <a:r>
              <a:rPr lang="en-US" sz="1500" b="1" dirty="0"/>
              <a:t>Efficiency (E)</a:t>
            </a:r>
          </a:p>
          <a:p>
            <a:pPr>
              <a:lnSpc>
                <a:spcPct val="200000"/>
              </a:lnSpc>
            </a:pPr>
            <a:r>
              <a:rPr lang="en-US" sz="1500" b="1" dirty="0"/>
              <a:t>Wear and Tear (WT)</a:t>
            </a:r>
            <a:endParaRPr lang="en-GB" sz="1500" dirty="0"/>
          </a:p>
        </p:txBody>
      </p:sp>
      <p:pic>
        <p:nvPicPr>
          <p:cNvPr id="7" name="Content Placeholder 6">
            <a:extLst>
              <a:ext uri="{FF2B5EF4-FFF2-40B4-BE49-F238E27FC236}">
                <a16:creationId xmlns:a16="http://schemas.microsoft.com/office/drawing/2014/main" id="{6B4E3E8B-85DA-9A4B-1722-52E8C527466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4048" y="1765808"/>
            <a:ext cx="4568317" cy="39949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684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D1CC-F967-C8AC-1A08-077EF8DD3401}"/>
              </a:ext>
            </a:extLst>
          </p:cNvPr>
          <p:cNvSpPr>
            <a:spLocks noGrp="1"/>
          </p:cNvSpPr>
          <p:nvPr>
            <p:ph type="title"/>
          </p:nvPr>
        </p:nvSpPr>
        <p:spPr>
          <a:xfrm>
            <a:off x="786384" y="164592"/>
            <a:ext cx="3451860" cy="613660"/>
          </a:xfrm>
        </p:spPr>
        <p:txBody>
          <a:bodyPr>
            <a:normAutofit fontScale="90000"/>
          </a:bodyPr>
          <a:lstStyle/>
          <a:p>
            <a:r>
              <a:rPr lang="en-GB" sz="2400" dirty="0"/>
              <a:t>Example: Simple Dataset</a:t>
            </a:r>
          </a:p>
        </p:txBody>
      </p:sp>
      <p:sp>
        <p:nvSpPr>
          <p:cNvPr id="4" name="Text Placeholder 3">
            <a:extLst>
              <a:ext uri="{FF2B5EF4-FFF2-40B4-BE49-F238E27FC236}">
                <a16:creationId xmlns:a16="http://schemas.microsoft.com/office/drawing/2014/main" id="{BC0449C9-85FC-367D-8C55-12AC6573F313}"/>
              </a:ext>
            </a:extLst>
          </p:cNvPr>
          <p:cNvSpPr>
            <a:spLocks noGrp="1"/>
          </p:cNvSpPr>
          <p:nvPr>
            <p:ph type="body" sz="half" idx="2"/>
          </p:nvPr>
        </p:nvSpPr>
        <p:spPr>
          <a:xfrm>
            <a:off x="896112" y="5642789"/>
            <a:ext cx="7029842" cy="1740067"/>
          </a:xfrm>
        </p:spPr>
        <p:txBody>
          <a:bodyPr>
            <a:normAutofit/>
          </a:bodyPr>
          <a:lstStyle/>
          <a:p>
            <a:r>
              <a:rPr lang="en-US" dirty="0"/>
              <a:t>This dataset includes variables such as engine speed, temperature, fuel input, efficiency, and wear and tear, representing the dynamic behavior of the engine over time. Such data can be used for AI training to develop predictive models for engine performance, maintenance, and optimization</a:t>
            </a:r>
            <a:endParaRPr lang="en-GB" dirty="0"/>
          </a:p>
        </p:txBody>
      </p:sp>
      <p:pic>
        <p:nvPicPr>
          <p:cNvPr id="8" name="Content Placeholder 7">
            <a:extLst>
              <a:ext uri="{FF2B5EF4-FFF2-40B4-BE49-F238E27FC236}">
                <a16:creationId xmlns:a16="http://schemas.microsoft.com/office/drawing/2014/main" id="{8BB240E7-F490-6FFB-52D9-764AFA4711DD}"/>
              </a:ext>
            </a:extLst>
          </p:cNvPr>
          <p:cNvPicPr>
            <a:picLocks noGrp="1" noChangeAspect="1"/>
          </p:cNvPicPr>
          <p:nvPr>
            <p:ph idx="1"/>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86384" y="990742"/>
            <a:ext cx="6450191" cy="4587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937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20AD-B5C4-823E-4E1B-5CA5CA270999}"/>
              </a:ext>
            </a:extLst>
          </p:cNvPr>
          <p:cNvSpPr>
            <a:spLocks noGrp="1"/>
          </p:cNvSpPr>
          <p:nvPr>
            <p:ph type="title"/>
          </p:nvPr>
        </p:nvSpPr>
        <p:spPr>
          <a:xfrm>
            <a:off x="346277" y="515292"/>
            <a:ext cx="9507110" cy="643128"/>
          </a:xfrm>
        </p:spPr>
        <p:txBody>
          <a:bodyPr>
            <a:normAutofit/>
          </a:bodyPr>
          <a:lstStyle/>
          <a:p>
            <a:r>
              <a:rPr lang="en-US" dirty="0"/>
              <a:t>Eg(1): In Electrical Domain</a:t>
            </a:r>
            <a:endParaRPr lang="en-GB" dirty="0">
              <a:solidFill>
                <a:schemeClr val="tx1">
                  <a:lumMod val="95000"/>
                  <a:lumOff val="5000"/>
                </a:schemeClr>
              </a:solidFill>
            </a:endParaRPr>
          </a:p>
        </p:txBody>
      </p:sp>
      <p:sp>
        <p:nvSpPr>
          <p:cNvPr id="6" name="TextBox 5">
            <a:extLst>
              <a:ext uri="{FF2B5EF4-FFF2-40B4-BE49-F238E27FC236}">
                <a16:creationId xmlns:a16="http://schemas.microsoft.com/office/drawing/2014/main" id="{EE6FBBA7-BF5A-9764-C1E1-52FE9E933F76}"/>
              </a:ext>
            </a:extLst>
          </p:cNvPr>
          <p:cNvSpPr txBox="1"/>
          <p:nvPr/>
        </p:nvSpPr>
        <p:spPr>
          <a:xfrm>
            <a:off x="5919537" y="2743200"/>
            <a:ext cx="4469105" cy="1477328"/>
          </a:xfrm>
          <a:prstGeom prst="rect">
            <a:avLst/>
          </a:prstGeom>
          <a:noFill/>
        </p:spPr>
        <p:txBody>
          <a:bodyPr wrap="square" rtlCol="0">
            <a:spAutoFit/>
          </a:bodyPr>
          <a:lstStyle/>
          <a:p>
            <a:r>
              <a:rPr lang="en-US" dirty="0">
                <a:solidFill>
                  <a:schemeClr val="tx1">
                    <a:lumMod val="50000"/>
                    <a:lumOff val="50000"/>
                  </a:schemeClr>
                </a:solidFill>
              </a:rPr>
              <a:t>System dynamics </a:t>
            </a:r>
            <a:r>
              <a:rPr lang="en-US" dirty="0"/>
              <a:t>can help designers to model and analyze the behavior of complex electrical systems, such as power grids and control systems, over time.</a:t>
            </a:r>
            <a:endParaRPr lang="en-GB" dirty="0"/>
          </a:p>
        </p:txBody>
      </p:sp>
      <p:pic>
        <p:nvPicPr>
          <p:cNvPr id="10" name="Content Placeholder 9">
            <a:extLst>
              <a:ext uri="{FF2B5EF4-FFF2-40B4-BE49-F238E27FC236}">
                <a16:creationId xmlns:a16="http://schemas.microsoft.com/office/drawing/2014/main" id="{E655665D-1655-BB48-8F2C-A8118BF402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277" y="1818143"/>
            <a:ext cx="5490964" cy="3881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6055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A011-6826-4392-E212-A9A86ACA0C3B}"/>
              </a:ext>
            </a:extLst>
          </p:cNvPr>
          <p:cNvSpPr>
            <a:spLocks noGrp="1"/>
          </p:cNvSpPr>
          <p:nvPr>
            <p:ph type="title"/>
          </p:nvPr>
        </p:nvSpPr>
        <p:spPr>
          <a:xfrm>
            <a:off x="137838" y="106680"/>
            <a:ext cx="8174058" cy="716280"/>
          </a:xfrm>
        </p:spPr>
        <p:txBody>
          <a:bodyPr/>
          <a:lstStyle/>
          <a:p>
            <a:r>
              <a:rPr lang="en-GB" dirty="0"/>
              <a:t>Eg(2): Economy of a Country</a:t>
            </a:r>
          </a:p>
        </p:txBody>
      </p:sp>
      <p:pic>
        <p:nvPicPr>
          <p:cNvPr id="5" name="Content Placeholder 4">
            <a:extLst>
              <a:ext uri="{FF2B5EF4-FFF2-40B4-BE49-F238E27FC236}">
                <a16:creationId xmlns:a16="http://schemas.microsoft.com/office/drawing/2014/main" id="{B52BDB66-8C9A-CA84-6436-F63CBD8F25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846" y="2023429"/>
            <a:ext cx="4907649" cy="3270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extBox 5">
            <a:extLst>
              <a:ext uri="{FF2B5EF4-FFF2-40B4-BE49-F238E27FC236}">
                <a16:creationId xmlns:a16="http://schemas.microsoft.com/office/drawing/2014/main" id="{4692CDDF-BFD9-C5DC-7C6A-BECBE94766CC}"/>
              </a:ext>
            </a:extLst>
          </p:cNvPr>
          <p:cNvSpPr txBox="1"/>
          <p:nvPr/>
        </p:nvSpPr>
        <p:spPr>
          <a:xfrm>
            <a:off x="4971192" y="1834954"/>
            <a:ext cx="2700624" cy="3441135"/>
          </a:xfrm>
          <a:prstGeom prst="rect">
            <a:avLst/>
          </a:prstGeom>
          <a:noFill/>
        </p:spPr>
        <p:txBody>
          <a:bodyPr wrap="square" rtlCol="0">
            <a:spAutoFit/>
          </a:bodyPr>
          <a:lstStyle/>
          <a:p>
            <a:r>
              <a:rPr lang="en-US" sz="1500" b="1" dirty="0"/>
              <a:t>KEY VARIABLES</a:t>
            </a:r>
          </a:p>
          <a:p>
            <a:endParaRPr lang="en-US" sz="1000" dirty="0"/>
          </a:p>
          <a:p>
            <a:pPr>
              <a:lnSpc>
                <a:spcPct val="150000"/>
              </a:lnSpc>
            </a:pPr>
            <a:r>
              <a:rPr lang="en-US" sz="1300" dirty="0"/>
              <a:t>1. Gross Domestic Product (GDP)</a:t>
            </a:r>
          </a:p>
          <a:p>
            <a:pPr>
              <a:lnSpc>
                <a:spcPct val="150000"/>
              </a:lnSpc>
            </a:pPr>
            <a:r>
              <a:rPr lang="en-US" sz="1300" dirty="0"/>
              <a:t>2. Inflation Rate</a:t>
            </a:r>
          </a:p>
          <a:p>
            <a:pPr>
              <a:lnSpc>
                <a:spcPct val="150000"/>
              </a:lnSpc>
            </a:pPr>
            <a:r>
              <a:rPr lang="en-US" sz="1300" dirty="0"/>
              <a:t>3. Unemployment Rate</a:t>
            </a:r>
          </a:p>
          <a:p>
            <a:pPr>
              <a:lnSpc>
                <a:spcPct val="150000"/>
              </a:lnSpc>
            </a:pPr>
            <a:r>
              <a:rPr lang="en-US" sz="1300" dirty="0"/>
              <a:t>4. Interest Rates</a:t>
            </a:r>
          </a:p>
          <a:p>
            <a:pPr>
              <a:lnSpc>
                <a:spcPct val="150000"/>
              </a:lnSpc>
            </a:pPr>
            <a:r>
              <a:rPr lang="en-US" sz="1300" dirty="0"/>
              <a:t>5. Exchange Rates</a:t>
            </a:r>
          </a:p>
          <a:p>
            <a:pPr>
              <a:lnSpc>
                <a:spcPct val="150000"/>
              </a:lnSpc>
            </a:pPr>
            <a:r>
              <a:rPr lang="en-US" sz="1300" dirty="0"/>
              <a:t>6. Government Fiscal Policy</a:t>
            </a:r>
          </a:p>
          <a:p>
            <a:pPr>
              <a:lnSpc>
                <a:spcPct val="150000"/>
              </a:lnSpc>
            </a:pPr>
            <a:r>
              <a:rPr lang="en-US" sz="1300" dirty="0"/>
              <a:t>7. Monetary Policy</a:t>
            </a:r>
          </a:p>
          <a:p>
            <a:pPr>
              <a:lnSpc>
                <a:spcPct val="150000"/>
              </a:lnSpc>
            </a:pPr>
            <a:r>
              <a:rPr lang="en-US" sz="1300" dirty="0"/>
              <a:t>8. Trade Balance</a:t>
            </a:r>
          </a:p>
          <a:p>
            <a:pPr>
              <a:lnSpc>
                <a:spcPct val="150000"/>
              </a:lnSpc>
            </a:pPr>
            <a:r>
              <a:rPr lang="en-US" sz="1300" dirty="0"/>
              <a:t>9. Consumer Confidence</a:t>
            </a:r>
          </a:p>
          <a:p>
            <a:pPr>
              <a:lnSpc>
                <a:spcPct val="150000"/>
              </a:lnSpc>
            </a:pPr>
            <a:r>
              <a:rPr lang="en-US" sz="1300" dirty="0"/>
              <a:t>10. Business Confidence</a:t>
            </a:r>
          </a:p>
        </p:txBody>
      </p:sp>
      <p:sp>
        <p:nvSpPr>
          <p:cNvPr id="3" name="TextBox 2">
            <a:extLst>
              <a:ext uri="{FF2B5EF4-FFF2-40B4-BE49-F238E27FC236}">
                <a16:creationId xmlns:a16="http://schemas.microsoft.com/office/drawing/2014/main" id="{07FD3A99-0F2A-AC78-B0E9-63C24E9F85B0}"/>
              </a:ext>
            </a:extLst>
          </p:cNvPr>
          <p:cNvSpPr txBox="1"/>
          <p:nvPr/>
        </p:nvSpPr>
        <p:spPr>
          <a:xfrm>
            <a:off x="7562088" y="2524388"/>
            <a:ext cx="2956259" cy="2769989"/>
          </a:xfrm>
          <a:prstGeom prst="rect">
            <a:avLst/>
          </a:prstGeom>
          <a:noFill/>
        </p:spPr>
        <p:txBody>
          <a:bodyPr wrap="non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11. Political Stability</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12. Global Economic Conditions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13. Technological Advances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14. Demographics growth</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15. Social and Environmental Factors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16. Energy Prices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17. Commodity Prices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18. Geopolitical Events</a:t>
            </a:r>
            <a:endParaRPr kumimoji="0" lang="en-GB" sz="13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endParaRPr lang="en-GB" dirty="0"/>
          </a:p>
        </p:txBody>
      </p:sp>
    </p:spTree>
    <p:extLst>
      <p:ext uri="{BB962C8B-B14F-4D97-AF65-F5344CB8AC3E}">
        <p14:creationId xmlns:p14="http://schemas.microsoft.com/office/powerpoint/2010/main" val="255129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9A09-2A4D-3AA2-D899-610335D93E10}"/>
              </a:ext>
            </a:extLst>
          </p:cNvPr>
          <p:cNvSpPr>
            <a:spLocks noGrp="1"/>
          </p:cNvSpPr>
          <p:nvPr>
            <p:ph type="title"/>
          </p:nvPr>
        </p:nvSpPr>
        <p:spPr>
          <a:xfrm>
            <a:off x="-494019" y="82296"/>
            <a:ext cx="10018713" cy="1752599"/>
          </a:xfrm>
        </p:spPr>
        <p:txBody>
          <a:bodyPr/>
          <a:lstStyle/>
          <a:p>
            <a:pPr algn="ctr"/>
            <a:r>
              <a:rPr lang="en-GB" dirty="0"/>
              <a:t>Pros and Cons</a:t>
            </a:r>
          </a:p>
        </p:txBody>
      </p:sp>
      <p:sp>
        <p:nvSpPr>
          <p:cNvPr id="4" name="Content Placeholder 3">
            <a:extLst>
              <a:ext uri="{FF2B5EF4-FFF2-40B4-BE49-F238E27FC236}">
                <a16:creationId xmlns:a16="http://schemas.microsoft.com/office/drawing/2014/main" id="{C579F0BA-D0BE-633C-9205-7A1F41C7B794}"/>
              </a:ext>
            </a:extLst>
          </p:cNvPr>
          <p:cNvSpPr>
            <a:spLocks noGrp="1"/>
          </p:cNvSpPr>
          <p:nvPr>
            <p:ph sz="half" idx="2"/>
          </p:nvPr>
        </p:nvSpPr>
        <p:spPr>
          <a:xfrm>
            <a:off x="5813533" y="1391171"/>
            <a:ext cx="4021177" cy="5187054"/>
          </a:xfrm>
        </p:spPr>
        <p:txBody>
          <a:bodyPr>
            <a:normAutofit/>
          </a:bodyPr>
          <a:lstStyle/>
          <a:p>
            <a:pPr marL="0" indent="0">
              <a:buNone/>
            </a:pPr>
            <a:r>
              <a:rPr lang="en-US" sz="2900" b="1" dirty="0"/>
              <a:t>Cons</a:t>
            </a:r>
            <a:endParaRPr lang="en-US" sz="1500" dirty="0"/>
          </a:p>
          <a:p>
            <a:pPr>
              <a:lnSpc>
                <a:spcPct val="200000"/>
              </a:lnSpc>
              <a:buFont typeface="Wingdings" panose="05000000000000000000" pitchFamily="2" charset="2"/>
              <a:buChar char="Ø"/>
            </a:pPr>
            <a:r>
              <a:rPr lang="en-US" sz="1500" dirty="0">
                <a:effectLst/>
              </a:rPr>
              <a:t> </a:t>
            </a:r>
            <a:r>
              <a:rPr lang="en-US" dirty="0">
                <a:effectLst/>
              </a:rPr>
              <a:t>Data availability</a:t>
            </a:r>
            <a:endParaRPr lang="en-US" dirty="0"/>
          </a:p>
          <a:p>
            <a:pPr>
              <a:lnSpc>
                <a:spcPct val="200000"/>
              </a:lnSpc>
              <a:buFont typeface="Wingdings" panose="05000000000000000000" pitchFamily="2" charset="2"/>
              <a:buChar char="Ø"/>
            </a:pPr>
            <a:r>
              <a:rPr lang="en-GB" dirty="0"/>
              <a:t>Complexity of System Dynamics</a:t>
            </a:r>
          </a:p>
          <a:p>
            <a:pPr>
              <a:lnSpc>
                <a:spcPct val="200000"/>
              </a:lnSpc>
              <a:buFont typeface="Wingdings" panose="05000000000000000000" pitchFamily="2" charset="2"/>
              <a:buChar char="Ø"/>
            </a:pPr>
            <a:r>
              <a:rPr lang="en-GB" dirty="0"/>
              <a:t>Interdisciplinary Knowledge</a:t>
            </a:r>
          </a:p>
          <a:p>
            <a:pPr>
              <a:lnSpc>
                <a:spcPct val="200000"/>
              </a:lnSpc>
              <a:buFont typeface="Wingdings" panose="05000000000000000000" pitchFamily="2" charset="2"/>
              <a:buChar char="Ø"/>
            </a:pPr>
            <a:r>
              <a:rPr lang="en-GB" dirty="0"/>
              <a:t>Analysing the key factor</a:t>
            </a:r>
          </a:p>
          <a:p>
            <a:pPr>
              <a:lnSpc>
                <a:spcPct val="200000"/>
              </a:lnSpc>
              <a:buFont typeface="Wingdings" panose="05000000000000000000" pitchFamily="2" charset="2"/>
              <a:buChar char="Ø"/>
            </a:pPr>
            <a:r>
              <a:rPr lang="en-US" dirty="0"/>
              <a:t>High Computational Demands</a:t>
            </a:r>
          </a:p>
          <a:p>
            <a:pPr marL="0" indent="0">
              <a:lnSpc>
                <a:spcPct val="200000"/>
              </a:lnSpc>
              <a:buNone/>
            </a:pPr>
            <a:endParaRPr lang="en-GB" sz="1500" dirty="0"/>
          </a:p>
        </p:txBody>
      </p:sp>
      <p:sp>
        <p:nvSpPr>
          <p:cNvPr id="6" name="Content Placeholder 5">
            <a:extLst>
              <a:ext uri="{FF2B5EF4-FFF2-40B4-BE49-F238E27FC236}">
                <a16:creationId xmlns:a16="http://schemas.microsoft.com/office/drawing/2014/main" id="{635414CB-6678-3F7D-9B9F-9DF836D9CB7F}"/>
              </a:ext>
            </a:extLst>
          </p:cNvPr>
          <p:cNvSpPr>
            <a:spLocks noGrp="1"/>
          </p:cNvSpPr>
          <p:nvPr>
            <p:ph sz="quarter" idx="4"/>
          </p:nvPr>
        </p:nvSpPr>
        <p:spPr>
          <a:xfrm>
            <a:off x="591618" y="1396626"/>
            <a:ext cx="4588042" cy="5251062"/>
          </a:xfrm>
        </p:spPr>
        <p:txBody>
          <a:bodyPr>
            <a:noAutofit/>
          </a:bodyPr>
          <a:lstStyle/>
          <a:p>
            <a:pPr marL="0" indent="0">
              <a:buNone/>
            </a:pPr>
            <a:r>
              <a:rPr lang="en-US" sz="2500" b="1" dirty="0"/>
              <a:t>Pros</a:t>
            </a:r>
          </a:p>
          <a:p>
            <a:pPr>
              <a:lnSpc>
                <a:spcPct val="200000"/>
              </a:lnSpc>
            </a:pPr>
            <a:r>
              <a:rPr lang="en-US" sz="1600" dirty="0">
                <a:effectLst/>
              </a:rPr>
              <a:t>Complex Systems Modeling</a:t>
            </a:r>
          </a:p>
          <a:p>
            <a:pPr>
              <a:lnSpc>
                <a:spcPct val="200000"/>
              </a:lnSpc>
            </a:pPr>
            <a:r>
              <a:rPr lang="en-GB" sz="1600" dirty="0"/>
              <a:t>Design Exploration</a:t>
            </a:r>
          </a:p>
          <a:p>
            <a:pPr>
              <a:lnSpc>
                <a:spcPct val="200000"/>
              </a:lnSpc>
            </a:pPr>
            <a:r>
              <a:rPr lang="en-GB" sz="1600" dirty="0"/>
              <a:t>Innovation and Creativity</a:t>
            </a:r>
          </a:p>
          <a:p>
            <a:pPr>
              <a:lnSpc>
                <a:spcPct val="200000"/>
              </a:lnSpc>
            </a:pPr>
            <a:r>
              <a:rPr lang="en-GB" sz="1600" dirty="0"/>
              <a:t>Reduced Time and Costs</a:t>
            </a:r>
          </a:p>
          <a:p>
            <a:pPr>
              <a:lnSpc>
                <a:spcPct val="200000"/>
              </a:lnSpc>
            </a:pPr>
            <a:r>
              <a:rPr lang="en-GB" sz="1600" dirty="0"/>
              <a:t>AI-Enhanced Expertise</a:t>
            </a:r>
          </a:p>
          <a:p>
            <a:pPr>
              <a:lnSpc>
                <a:spcPct val="200000"/>
              </a:lnSpc>
            </a:pPr>
            <a:r>
              <a:rPr lang="en-GB" sz="1600" dirty="0"/>
              <a:t>Enhanced Decision-Making</a:t>
            </a:r>
          </a:p>
        </p:txBody>
      </p:sp>
    </p:spTree>
    <p:extLst>
      <p:ext uri="{BB962C8B-B14F-4D97-AF65-F5344CB8AC3E}">
        <p14:creationId xmlns:p14="http://schemas.microsoft.com/office/powerpoint/2010/main" val="279293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66F2-989D-555D-FB21-4D71F8655581}"/>
              </a:ext>
            </a:extLst>
          </p:cNvPr>
          <p:cNvSpPr>
            <a:spLocks noGrp="1"/>
          </p:cNvSpPr>
          <p:nvPr>
            <p:ph type="title"/>
          </p:nvPr>
        </p:nvSpPr>
        <p:spPr/>
        <p:txBody>
          <a:bodyPr/>
          <a:lstStyle/>
          <a:p>
            <a:pPr algn="ctr"/>
            <a:r>
              <a:rPr lang="en-GB" dirty="0"/>
              <a:t>ANY Queries?</a:t>
            </a:r>
          </a:p>
        </p:txBody>
      </p:sp>
      <p:pic>
        <p:nvPicPr>
          <p:cNvPr id="4" name="Picture 3">
            <a:extLst>
              <a:ext uri="{FF2B5EF4-FFF2-40B4-BE49-F238E27FC236}">
                <a16:creationId xmlns:a16="http://schemas.microsoft.com/office/drawing/2014/main" id="{7E2E4C42-922D-8EE5-39C9-BB02F64BA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50" y="1930400"/>
            <a:ext cx="4300728" cy="3535295"/>
          </a:xfrm>
          <a:prstGeom prst="rect">
            <a:avLst/>
          </a:prstGeom>
        </p:spPr>
      </p:pic>
      <p:sp>
        <p:nvSpPr>
          <p:cNvPr id="5" name="TextBox 4">
            <a:extLst>
              <a:ext uri="{FF2B5EF4-FFF2-40B4-BE49-F238E27FC236}">
                <a16:creationId xmlns:a16="http://schemas.microsoft.com/office/drawing/2014/main" id="{060924C9-B33A-C22F-D2E3-1E44153F2BE3}"/>
              </a:ext>
            </a:extLst>
          </p:cNvPr>
          <p:cNvSpPr txBox="1"/>
          <p:nvPr/>
        </p:nvSpPr>
        <p:spPr>
          <a:xfrm>
            <a:off x="3837727" y="5385816"/>
            <a:ext cx="2607573" cy="369332"/>
          </a:xfrm>
          <a:prstGeom prst="rect">
            <a:avLst/>
          </a:prstGeom>
          <a:noFill/>
        </p:spPr>
        <p:txBody>
          <a:bodyPr wrap="none" rtlCol="0">
            <a:spAutoFit/>
          </a:bodyPr>
          <a:lstStyle/>
          <a:p>
            <a:r>
              <a:rPr lang="en-GB" b="1" dirty="0"/>
              <a:t>For Further Reference</a:t>
            </a:r>
          </a:p>
        </p:txBody>
      </p:sp>
    </p:spTree>
    <p:extLst>
      <p:ext uri="{BB962C8B-B14F-4D97-AF65-F5344CB8AC3E}">
        <p14:creationId xmlns:p14="http://schemas.microsoft.com/office/powerpoint/2010/main" val="109612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7F3F-A07A-0C90-51A8-EC0690B386FE}"/>
              </a:ext>
            </a:extLst>
          </p:cNvPr>
          <p:cNvSpPr>
            <a:spLocks noGrp="1"/>
          </p:cNvSpPr>
          <p:nvPr>
            <p:ph type="title"/>
          </p:nvPr>
        </p:nvSpPr>
        <p:spPr>
          <a:xfrm>
            <a:off x="2149518" y="2768600"/>
            <a:ext cx="8596668" cy="1320800"/>
          </a:xfrm>
        </p:spPr>
        <p:txBody>
          <a:bodyPr>
            <a:normAutofit/>
          </a:bodyPr>
          <a:lstStyle/>
          <a:p>
            <a:r>
              <a:rPr lang="en-GB" sz="7200" dirty="0"/>
              <a:t>Thank You😊</a:t>
            </a:r>
          </a:p>
        </p:txBody>
      </p:sp>
    </p:spTree>
    <p:extLst>
      <p:ext uri="{BB962C8B-B14F-4D97-AF65-F5344CB8AC3E}">
        <p14:creationId xmlns:p14="http://schemas.microsoft.com/office/powerpoint/2010/main" val="351733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642C-EC8D-07CA-E177-66FBA63E3F4E}"/>
              </a:ext>
            </a:extLst>
          </p:cNvPr>
          <p:cNvSpPr>
            <a:spLocks noGrp="1"/>
          </p:cNvSpPr>
          <p:nvPr>
            <p:ph type="title"/>
          </p:nvPr>
        </p:nvSpPr>
        <p:spPr/>
        <p:txBody>
          <a:bodyPr/>
          <a:lstStyle/>
          <a:p>
            <a:r>
              <a:rPr lang="en-GB" dirty="0"/>
              <a:t>What is System Dynamics?</a:t>
            </a:r>
          </a:p>
        </p:txBody>
      </p:sp>
      <p:sp>
        <p:nvSpPr>
          <p:cNvPr id="3" name="Content Placeholder 2">
            <a:extLst>
              <a:ext uri="{FF2B5EF4-FFF2-40B4-BE49-F238E27FC236}">
                <a16:creationId xmlns:a16="http://schemas.microsoft.com/office/drawing/2014/main" id="{0CA7727F-36F0-75C6-10F4-7FA62F652260}"/>
              </a:ext>
            </a:extLst>
          </p:cNvPr>
          <p:cNvSpPr>
            <a:spLocks noGrp="1"/>
          </p:cNvSpPr>
          <p:nvPr>
            <p:ph idx="1"/>
          </p:nvPr>
        </p:nvSpPr>
        <p:spPr>
          <a:xfrm>
            <a:off x="677334" y="2160589"/>
            <a:ext cx="8596668" cy="3828731"/>
          </a:xfrm>
        </p:spPr>
        <p:txBody>
          <a:bodyPr>
            <a:normAutofit/>
          </a:bodyPr>
          <a:lstStyle/>
          <a:p>
            <a:pPr>
              <a:lnSpc>
                <a:spcPct val="150000"/>
              </a:lnSpc>
            </a:pPr>
            <a:r>
              <a:rPr lang="en-US" dirty="0">
                <a:effectLst/>
              </a:rPr>
              <a:t>System dynamics is a methodology for </a:t>
            </a:r>
            <a:r>
              <a:rPr lang="en-US" dirty="0">
                <a:solidFill>
                  <a:schemeClr val="tx1">
                    <a:lumMod val="50000"/>
                    <a:lumOff val="50000"/>
                  </a:schemeClr>
                </a:solidFill>
                <a:effectLst/>
              </a:rPr>
              <a:t>modeling and simulating complex systems over time</a:t>
            </a:r>
            <a:r>
              <a:rPr lang="en-US" dirty="0">
                <a:effectLst/>
              </a:rPr>
              <a:t>. </a:t>
            </a:r>
          </a:p>
          <a:p>
            <a:pPr>
              <a:lnSpc>
                <a:spcPct val="150000"/>
              </a:lnSpc>
            </a:pPr>
            <a:r>
              <a:rPr lang="en-US" dirty="0">
                <a:effectLst/>
              </a:rPr>
              <a:t>System dynamics is particularly </a:t>
            </a:r>
            <a:r>
              <a:rPr lang="en-US" dirty="0">
                <a:solidFill>
                  <a:schemeClr val="tx1">
                    <a:lumMod val="50000"/>
                    <a:lumOff val="50000"/>
                  </a:schemeClr>
                </a:solidFill>
                <a:effectLst/>
              </a:rPr>
              <a:t>useful for modeling systems that are nonlinear, complex, and dynamic systems</a:t>
            </a:r>
            <a:r>
              <a:rPr lang="en-US" dirty="0">
                <a:effectLst/>
              </a:rPr>
              <a:t>. It can be used in a variety of fields, including engineering, economics, and social sciences.</a:t>
            </a:r>
          </a:p>
          <a:p>
            <a:pPr>
              <a:lnSpc>
                <a:spcPct val="150000"/>
              </a:lnSpc>
            </a:pPr>
            <a:r>
              <a:rPr lang="en-US" dirty="0">
                <a:effectLst/>
              </a:rPr>
              <a:t>Feedback loops in system dynamics are recurring patterns of interdependent </a:t>
            </a:r>
            <a:r>
              <a:rPr lang="en-US" dirty="0">
                <a:solidFill>
                  <a:schemeClr val="tx1">
                    <a:lumMod val="50000"/>
                    <a:lumOff val="50000"/>
                  </a:schemeClr>
                </a:solidFill>
                <a:effectLst/>
              </a:rPr>
              <a:t>cause-and-effect</a:t>
            </a:r>
            <a:r>
              <a:rPr lang="en-US" dirty="0">
                <a:effectLst/>
              </a:rPr>
              <a:t> relationships that can either reinforce or counteract changes in a system.</a:t>
            </a:r>
            <a:endParaRPr lang="en-GB" dirty="0"/>
          </a:p>
        </p:txBody>
      </p:sp>
    </p:spTree>
    <p:extLst>
      <p:ext uri="{BB962C8B-B14F-4D97-AF65-F5344CB8AC3E}">
        <p14:creationId xmlns:p14="http://schemas.microsoft.com/office/powerpoint/2010/main" val="370428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4D6A-F6EF-29F7-5666-32A30692C0DB}"/>
              </a:ext>
            </a:extLst>
          </p:cNvPr>
          <p:cNvSpPr>
            <a:spLocks noGrp="1"/>
          </p:cNvSpPr>
          <p:nvPr>
            <p:ph type="title"/>
          </p:nvPr>
        </p:nvSpPr>
        <p:spPr>
          <a:xfrm>
            <a:off x="677334" y="751447"/>
            <a:ext cx="8596668" cy="1320800"/>
          </a:xfrm>
        </p:spPr>
        <p:txBody>
          <a:bodyPr/>
          <a:lstStyle/>
          <a:p>
            <a:r>
              <a:rPr lang="en-GB" dirty="0"/>
              <a:t>History of System Dynamics</a:t>
            </a:r>
          </a:p>
        </p:txBody>
      </p:sp>
      <p:sp>
        <p:nvSpPr>
          <p:cNvPr id="3" name="Content Placeholder 2">
            <a:extLst>
              <a:ext uri="{FF2B5EF4-FFF2-40B4-BE49-F238E27FC236}">
                <a16:creationId xmlns:a16="http://schemas.microsoft.com/office/drawing/2014/main" id="{EB0EA564-6395-89C1-96C7-F5CA568ED6DC}"/>
              </a:ext>
            </a:extLst>
          </p:cNvPr>
          <p:cNvSpPr>
            <a:spLocks noGrp="1"/>
          </p:cNvSpPr>
          <p:nvPr>
            <p:ph idx="1"/>
          </p:nvPr>
        </p:nvSpPr>
        <p:spPr/>
        <p:txBody>
          <a:bodyPr/>
          <a:lstStyle/>
          <a:p>
            <a:pPr>
              <a:lnSpc>
                <a:spcPct val="150000"/>
              </a:lnSpc>
            </a:pPr>
            <a:r>
              <a:rPr lang="en-US" dirty="0">
                <a:effectLst/>
              </a:rPr>
              <a:t>System dynamics originated in the field of cybernetics in the mid-20th century, pioneered by Jay Forrester at MIT in the 1950s and 1960s.</a:t>
            </a:r>
            <a:endParaRPr lang="en-US" dirty="0"/>
          </a:p>
          <a:p>
            <a:pPr>
              <a:lnSpc>
                <a:spcPct val="150000"/>
              </a:lnSpc>
            </a:pPr>
            <a:r>
              <a:rPr lang="en-US" dirty="0">
                <a:effectLst/>
              </a:rPr>
              <a:t>Early applications of system dynamics included the study of industrial processes, urban planning, and environmental sustainability.</a:t>
            </a:r>
            <a:endParaRPr lang="en-US" dirty="0"/>
          </a:p>
          <a:p>
            <a:pPr>
              <a:lnSpc>
                <a:spcPct val="150000"/>
              </a:lnSpc>
            </a:pPr>
            <a:r>
              <a:rPr lang="en-US" dirty="0">
                <a:effectLst/>
              </a:rPr>
              <a:t>Today, system dynamics is widely used in fields such as economics, engineering, and public policy to model and simulate complex systems over time.</a:t>
            </a:r>
            <a:endParaRPr lang="en-US" dirty="0"/>
          </a:p>
          <a:p>
            <a:endParaRPr lang="en-GB" dirty="0"/>
          </a:p>
        </p:txBody>
      </p:sp>
      <p:pic>
        <p:nvPicPr>
          <p:cNvPr id="5" name="Picture 4">
            <a:extLst>
              <a:ext uri="{FF2B5EF4-FFF2-40B4-BE49-F238E27FC236}">
                <a16:creationId xmlns:a16="http://schemas.microsoft.com/office/drawing/2014/main" id="{29F86D37-2149-7264-634C-CE673A94E5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427977" y="2072247"/>
            <a:ext cx="1790700" cy="25146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CC368B16-92DD-9E05-FCEE-CF62E2A8D5BF}"/>
              </a:ext>
            </a:extLst>
          </p:cNvPr>
          <p:cNvSpPr txBox="1"/>
          <p:nvPr/>
        </p:nvSpPr>
        <p:spPr>
          <a:xfrm>
            <a:off x="9274002" y="4586847"/>
            <a:ext cx="2098651" cy="246221"/>
          </a:xfrm>
          <a:prstGeom prst="rect">
            <a:avLst/>
          </a:prstGeom>
          <a:noFill/>
        </p:spPr>
        <p:txBody>
          <a:bodyPr wrap="none" rtlCol="0">
            <a:spAutoFit/>
          </a:bodyPr>
          <a:lstStyle/>
          <a:p>
            <a:r>
              <a:rPr lang="en-GB" sz="1000" b="1" dirty="0"/>
              <a:t>Prof. Emeritus Jay W. Forrester</a:t>
            </a:r>
          </a:p>
        </p:txBody>
      </p:sp>
    </p:spTree>
    <p:extLst>
      <p:ext uri="{BB962C8B-B14F-4D97-AF65-F5344CB8AC3E}">
        <p14:creationId xmlns:p14="http://schemas.microsoft.com/office/powerpoint/2010/main" val="281913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4F451-0B69-F982-80D2-DB84F4C2826A}"/>
              </a:ext>
            </a:extLst>
          </p:cNvPr>
          <p:cNvSpPr>
            <a:spLocks noGrp="1"/>
          </p:cNvSpPr>
          <p:nvPr>
            <p:ph sz="half" idx="1"/>
          </p:nvPr>
        </p:nvSpPr>
        <p:spPr>
          <a:xfrm>
            <a:off x="201168" y="1724019"/>
            <a:ext cx="5611466" cy="1192917"/>
          </a:xfrm>
        </p:spPr>
        <p:txBody>
          <a:bodyPr/>
          <a:lstStyle/>
          <a:p>
            <a:pPr marL="0" indent="0">
              <a:buNone/>
            </a:pPr>
            <a:r>
              <a:rPr lang="en-US" sz="1500" dirty="0">
                <a:effectLst/>
              </a:rPr>
              <a:t>System dynamics can be applied to computer-aided design, allowing for the modeling and simulation of complex systems in the mechanical and electrical domains.</a:t>
            </a:r>
            <a:endParaRPr lang="en-US" sz="1500" dirty="0"/>
          </a:p>
          <a:p>
            <a:endParaRPr lang="en-GB" dirty="0"/>
          </a:p>
        </p:txBody>
      </p:sp>
      <p:sp>
        <p:nvSpPr>
          <p:cNvPr id="7" name="TextBox 6">
            <a:extLst>
              <a:ext uri="{FF2B5EF4-FFF2-40B4-BE49-F238E27FC236}">
                <a16:creationId xmlns:a16="http://schemas.microsoft.com/office/drawing/2014/main" id="{BB2D2C7F-28AC-43EF-23DA-14C8F0B61C23}"/>
              </a:ext>
            </a:extLst>
          </p:cNvPr>
          <p:cNvSpPr txBox="1"/>
          <p:nvPr/>
        </p:nvSpPr>
        <p:spPr>
          <a:xfrm>
            <a:off x="100584" y="659517"/>
            <a:ext cx="8695944" cy="861774"/>
          </a:xfrm>
          <a:prstGeom prst="rect">
            <a:avLst/>
          </a:prstGeom>
          <a:noFill/>
        </p:spPr>
        <p:txBody>
          <a:bodyPr wrap="square" rtlCol="0">
            <a:spAutoFit/>
          </a:bodyPr>
          <a:lstStyle/>
          <a:p>
            <a:r>
              <a:rPr lang="en-US" sz="3000" b="1" dirty="0">
                <a:solidFill>
                  <a:schemeClr val="accent1">
                    <a:lumMod val="75000"/>
                  </a:schemeClr>
                </a:solidFill>
                <a:effectLst/>
              </a:rPr>
              <a:t>System Dynamics in Computer-Aided Design</a:t>
            </a:r>
            <a:endParaRPr lang="en-US" sz="3000" b="1" dirty="0">
              <a:solidFill>
                <a:schemeClr val="accent1">
                  <a:lumMod val="75000"/>
                </a:schemeClr>
              </a:solidFill>
            </a:endParaRPr>
          </a:p>
          <a:p>
            <a:endParaRPr lang="en-GB" sz="2000" dirty="0">
              <a:solidFill>
                <a:schemeClr val="accent1">
                  <a:lumMod val="75000"/>
                </a:schemeClr>
              </a:solidFill>
            </a:endParaRPr>
          </a:p>
        </p:txBody>
      </p:sp>
      <p:sp>
        <p:nvSpPr>
          <p:cNvPr id="8" name="TextBox 7">
            <a:extLst>
              <a:ext uri="{FF2B5EF4-FFF2-40B4-BE49-F238E27FC236}">
                <a16:creationId xmlns:a16="http://schemas.microsoft.com/office/drawing/2014/main" id="{62F1F01F-EB91-3B08-FF4B-2882CC6471FC}"/>
              </a:ext>
            </a:extLst>
          </p:cNvPr>
          <p:cNvSpPr txBox="1"/>
          <p:nvPr/>
        </p:nvSpPr>
        <p:spPr>
          <a:xfrm>
            <a:off x="1024128" y="2752344"/>
            <a:ext cx="4788506" cy="2381229"/>
          </a:xfrm>
          <a:prstGeom prst="rect">
            <a:avLst/>
          </a:prstGeom>
          <a:noFill/>
        </p:spPr>
        <p:txBody>
          <a:bodyPr wrap="square" rtlCol="0">
            <a:spAutoFit/>
          </a:bodyPr>
          <a:lstStyle/>
          <a:p>
            <a:pPr marL="171450" indent="-171450">
              <a:lnSpc>
                <a:spcPct val="300000"/>
              </a:lnSpc>
              <a:buFont typeface="Arial" panose="020B0604020202020204" pitchFamily="34" charset="0"/>
              <a:buChar char="•"/>
            </a:pPr>
            <a:r>
              <a:rPr lang="en-US" sz="1300" b="1" dirty="0">
                <a:latin typeface="Arial Narrow" panose="020B0606020202030204" pitchFamily="34" charset="0"/>
              </a:rPr>
              <a:t>Dynamic Modeling and Simulation</a:t>
            </a:r>
            <a:endParaRPr lang="en-US" sz="1300" dirty="0">
              <a:latin typeface="Arial Narrow" panose="020B0606020202030204" pitchFamily="34" charset="0"/>
            </a:endParaRPr>
          </a:p>
          <a:p>
            <a:pPr marL="171450" indent="-171450">
              <a:lnSpc>
                <a:spcPct val="300000"/>
              </a:lnSpc>
              <a:buFont typeface="Arial" panose="020B0604020202020204" pitchFamily="34" charset="0"/>
              <a:buChar char="•"/>
            </a:pPr>
            <a:r>
              <a:rPr lang="en-US" sz="1300" b="1" dirty="0">
                <a:latin typeface="Arial Narrow" panose="020B0606020202030204" pitchFamily="34" charset="0"/>
              </a:rPr>
              <a:t>Interconnected Feedback Loops</a:t>
            </a:r>
            <a:endParaRPr lang="en-US" sz="1300" dirty="0">
              <a:latin typeface="Arial Narrow" panose="020B0606020202030204" pitchFamily="34" charset="0"/>
            </a:endParaRPr>
          </a:p>
          <a:p>
            <a:pPr marL="171450" indent="-171450">
              <a:lnSpc>
                <a:spcPct val="300000"/>
              </a:lnSpc>
              <a:buFont typeface="Arial" panose="020B0604020202020204" pitchFamily="34" charset="0"/>
              <a:buChar char="•"/>
            </a:pPr>
            <a:r>
              <a:rPr lang="en-US" sz="1300" b="1" dirty="0">
                <a:latin typeface="Arial Narrow" panose="020B0606020202030204" pitchFamily="34" charset="0"/>
              </a:rPr>
              <a:t>Optimizing Performance</a:t>
            </a:r>
            <a:endParaRPr lang="en-US" sz="1300" dirty="0">
              <a:latin typeface="Arial Narrow" panose="020B0606020202030204" pitchFamily="34" charset="0"/>
            </a:endParaRPr>
          </a:p>
          <a:p>
            <a:pPr marL="171450" indent="-171450">
              <a:lnSpc>
                <a:spcPct val="300000"/>
              </a:lnSpc>
              <a:buFont typeface="Arial" panose="020B0604020202020204" pitchFamily="34" charset="0"/>
              <a:buChar char="•"/>
            </a:pPr>
            <a:r>
              <a:rPr lang="en-US" sz="1300" b="1" dirty="0">
                <a:latin typeface="Arial Narrow" panose="020B0606020202030204" pitchFamily="34" charset="0"/>
              </a:rPr>
              <a:t>Decision Support</a:t>
            </a:r>
            <a:endParaRPr lang="en-GB" sz="1300" dirty="0">
              <a:latin typeface="Arial Narrow" panose="020B0606020202030204" pitchFamily="34" charset="0"/>
            </a:endParaRPr>
          </a:p>
        </p:txBody>
      </p:sp>
      <p:pic>
        <p:nvPicPr>
          <p:cNvPr id="12" name="Content Placeholder 11">
            <a:extLst>
              <a:ext uri="{FF2B5EF4-FFF2-40B4-BE49-F238E27FC236}">
                <a16:creationId xmlns:a16="http://schemas.microsoft.com/office/drawing/2014/main" id="{825DFA1F-FA2C-C295-1562-AE73AC9D8FB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12634" y="1444752"/>
            <a:ext cx="5355238" cy="38621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1254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BBAC-F47E-5076-64E3-3CCD393988B0}"/>
              </a:ext>
            </a:extLst>
          </p:cNvPr>
          <p:cNvSpPr>
            <a:spLocks noGrp="1"/>
          </p:cNvSpPr>
          <p:nvPr>
            <p:ph type="title"/>
          </p:nvPr>
        </p:nvSpPr>
        <p:spPr>
          <a:xfrm>
            <a:off x="677334" y="620780"/>
            <a:ext cx="3854528" cy="1278466"/>
          </a:xfrm>
        </p:spPr>
        <p:txBody>
          <a:bodyPr/>
          <a:lstStyle/>
          <a:p>
            <a:r>
              <a:rPr lang="en-US" dirty="0"/>
              <a:t>How Generative AI is Revolutionizing Computer-Aided Design</a:t>
            </a:r>
            <a:endParaRPr lang="en-GB" dirty="0"/>
          </a:p>
        </p:txBody>
      </p:sp>
      <p:sp>
        <p:nvSpPr>
          <p:cNvPr id="4" name="Text Placeholder 3">
            <a:extLst>
              <a:ext uri="{FF2B5EF4-FFF2-40B4-BE49-F238E27FC236}">
                <a16:creationId xmlns:a16="http://schemas.microsoft.com/office/drawing/2014/main" id="{7BBB57E2-D256-D50D-6E8E-69F3EE5BDF32}"/>
              </a:ext>
            </a:extLst>
          </p:cNvPr>
          <p:cNvSpPr>
            <a:spLocks noGrp="1"/>
          </p:cNvSpPr>
          <p:nvPr>
            <p:ph type="body" sz="half" idx="2"/>
          </p:nvPr>
        </p:nvSpPr>
        <p:spPr>
          <a:xfrm>
            <a:off x="677334" y="2063837"/>
            <a:ext cx="3854528" cy="2584449"/>
          </a:xfrm>
        </p:spPr>
        <p:txBody>
          <a:bodyPr/>
          <a:lstStyle/>
          <a:p>
            <a:r>
              <a:rPr lang="en-US" dirty="0"/>
              <a:t>Generative AI is a technology that creates new data, such as images, text, or music, based on patterns it has learned from existing data.</a:t>
            </a:r>
            <a:endParaRPr lang="en-GB" dirty="0"/>
          </a:p>
        </p:txBody>
      </p:sp>
      <p:sp>
        <p:nvSpPr>
          <p:cNvPr id="3" name="TextBox 2">
            <a:extLst>
              <a:ext uri="{FF2B5EF4-FFF2-40B4-BE49-F238E27FC236}">
                <a16:creationId xmlns:a16="http://schemas.microsoft.com/office/drawing/2014/main" id="{14D9DE97-C4D5-B785-1759-A0AB9E605221}"/>
              </a:ext>
            </a:extLst>
          </p:cNvPr>
          <p:cNvSpPr txBox="1"/>
          <p:nvPr/>
        </p:nvSpPr>
        <p:spPr>
          <a:xfrm>
            <a:off x="677334" y="2926842"/>
            <a:ext cx="5053993" cy="3083345"/>
          </a:xfrm>
          <a:prstGeom prst="rect">
            <a:avLst/>
          </a:prstGeom>
          <a:noFill/>
        </p:spPr>
        <p:txBody>
          <a:bodyPr wrap="square" rtlCol="0">
            <a:spAutoFit/>
          </a:bodyPr>
          <a:lstStyle/>
          <a:p>
            <a:pPr>
              <a:lnSpc>
                <a:spcPct val="250000"/>
              </a:lnSpc>
            </a:pPr>
            <a:r>
              <a:rPr lang="en-US" sz="1500" dirty="0"/>
              <a:t>Deep Learning Algorithms:</a:t>
            </a:r>
          </a:p>
          <a:p>
            <a:pPr marL="171450" indent="-171450">
              <a:lnSpc>
                <a:spcPct val="250000"/>
              </a:lnSpc>
              <a:buFont typeface="Wingdings" panose="05000000000000000000" pitchFamily="2" charset="2"/>
              <a:buChar char="Ø"/>
            </a:pPr>
            <a:r>
              <a:rPr lang="en-US" sz="1300" dirty="0"/>
              <a:t>Generative Adversarial Networks (GAN)</a:t>
            </a:r>
          </a:p>
          <a:p>
            <a:pPr marL="171450" indent="-171450">
              <a:lnSpc>
                <a:spcPct val="250000"/>
              </a:lnSpc>
              <a:buFont typeface="Wingdings" panose="05000000000000000000" pitchFamily="2" charset="2"/>
              <a:buChar char="Ø"/>
            </a:pPr>
            <a:r>
              <a:rPr lang="en-US" sz="1300" dirty="0"/>
              <a:t>Variational Autoencoders (VAE)</a:t>
            </a:r>
          </a:p>
          <a:p>
            <a:pPr marL="171450" indent="-171450">
              <a:lnSpc>
                <a:spcPct val="250000"/>
              </a:lnSpc>
              <a:buFont typeface="Wingdings" panose="05000000000000000000" pitchFamily="2" charset="2"/>
              <a:buChar char="Ø"/>
            </a:pPr>
            <a:r>
              <a:rPr lang="en-US" sz="1300" dirty="0"/>
              <a:t>Recurrent Neural Networks (RNN)</a:t>
            </a:r>
          </a:p>
          <a:p>
            <a:pPr marL="171450" indent="-171450">
              <a:lnSpc>
                <a:spcPct val="250000"/>
              </a:lnSpc>
              <a:buFont typeface="Wingdings" panose="05000000000000000000" pitchFamily="2" charset="2"/>
              <a:buChar char="Ø"/>
            </a:pPr>
            <a:r>
              <a:rPr lang="en-US" sz="1300" dirty="0"/>
              <a:t>Long Short-Term Memory (LSTM) Networks</a:t>
            </a:r>
          </a:p>
          <a:p>
            <a:pPr marL="171450" indent="-171450">
              <a:lnSpc>
                <a:spcPct val="250000"/>
              </a:lnSpc>
              <a:buFont typeface="Wingdings" panose="05000000000000000000" pitchFamily="2" charset="2"/>
              <a:buChar char="Ø"/>
            </a:pPr>
            <a:r>
              <a:rPr lang="en-US" sz="1300" dirty="0"/>
              <a:t>Transformer Models(ChatGPT)</a:t>
            </a:r>
            <a:endParaRPr lang="en-GB" sz="1300" dirty="0"/>
          </a:p>
        </p:txBody>
      </p:sp>
      <p:pic>
        <p:nvPicPr>
          <p:cNvPr id="9" name="Content Placeholder 8">
            <a:extLst>
              <a:ext uri="{FF2B5EF4-FFF2-40B4-BE49-F238E27FC236}">
                <a16:creationId xmlns:a16="http://schemas.microsoft.com/office/drawing/2014/main" id="{A81C8E2C-54C2-207F-3F08-BBE69D4398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0913" y="1773767"/>
            <a:ext cx="4964112" cy="33094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014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FDA-450F-886C-3023-A7C6CFEF4361}"/>
              </a:ext>
            </a:extLst>
          </p:cNvPr>
          <p:cNvSpPr>
            <a:spLocks noGrp="1"/>
          </p:cNvSpPr>
          <p:nvPr>
            <p:ph type="title"/>
          </p:nvPr>
        </p:nvSpPr>
        <p:spPr>
          <a:xfrm>
            <a:off x="869359" y="493776"/>
            <a:ext cx="3327737" cy="2176272"/>
          </a:xfrm>
        </p:spPr>
        <p:txBody>
          <a:bodyPr/>
          <a:lstStyle/>
          <a:p>
            <a:r>
              <a:rPr lang="en-GB" dirty="0"/>
              <a:t>Applications</a:t>
            </a:r>
          </a:p>
        </p:txBody>
      </p:sp>
      <p:sp>
        <p:nvSpPr>
          <p:cNvPr id="3" name="Text Placeholder 2">
            <a:extLst>
              <a:ext uri="{FF2B5EF4-FFF2-40B4-BE49-F238E27FC236}">
                <a16:creationId xmlns:a16="http://schemas.microsoft.com/office/drawing/2014/main" id="{2625F07D-64D3-2866-ADFE-B724EF6A0209}"/>
              </a:ext>
            </a:extLst>
          </p:cNvPr>
          <p:cNvSpPr>
            <a:spLocks noGrp="1"/>
          </p:cNvSpPr>
          <p:nvPr>
            <p:ph type="body" idx="1"/>
          </p:nvPr>
        </p:nvSpPr>
        <p:spPr>
          <a:xfrm>
            <a:off x="942511" y="2861056"/>
            <a:ext cx="8596668" cy="1570962"/>
          </a:xfrm>
        </p:spPr>
        <p:txBody>
          <a:bodyPr/>
          <a:lstStyle/>
          <a:p>
            <a:pPr marL="285750" indent="-285750">
              <a:lnSpc>
                <a:spcPct val="250000"/>
              </a:lnSpc>
              <a:buFont typeface="Wingdings" panose="05000000000000000000" pitchFamily="2" charset="2"/>
              <a:buChar char="Ø"/>
            </a:pPr>
            <a:r>
              <a:rPr lang="en-GB" dirty="0"/>
              <a:t>(Case 1): Developing innovative Design</a:t>
            </a:r>
          </a:p>
          <a:p>
            <a:pPr marL="285750" indent="-285750">
              <a:lnSpc>
                <a:spcPct val="250000"/>
              </a:lnSpc>
              <a:buFont typeface="Wingdings" panose="05000000000000000000" pitchFamily="2" charset="2"/>
              <a:buChar char="Ø"/>
            </a:pPr>
            <a:r>
              <a:rPr lang="en-GB" dirty="0"/>
              <a:t>(Case 2): Improvising the existing Model</a:t>
            </a:r>
          </a:p>
        </p:txBody>
      </p:sp>
    </p:spTree>
    <p:extLst>
      <p:ext uri="{BB962C8B-B14F-4D97-AF65-F5344CB8AC3E}">
        <p14:creationId xmlns:p14="http://schemas.microsoft.com/office/powerpoint/2010/main" val="144514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79FF-5CA0-512A-18E4-2D88097F9024}"/>
              </a:ext>
            </a:extLst>
          </p:cNvPr>
          <p:cNvSpPr>
            <a:spLocks noGrp="1"/>
          </p:cNvSpPr>
          <p:nvPr>
            <p:ph type="title"/>
          </p:nvPr>
        </p:nvSpPr>
        <p:spPr>
          <a:xfrm>
            <a:off x="677335" y="609600"/>
            <a:ext cx="8596668" cy="908304"/>
          </a:xfrm>
        </p:spPr>
        <p:txBody>
          <a:bodyPr/>
          <a:lstStyle/>
          <a:p>
            <a:r>
              <a:rPr lang="en-GB" dirty="0"/>
              <a:t>System Dynamic Modelling</a:t>
            </a:r>
          </a:p>
        </p:txBody>
      </p:sp>
      <p:sp>
        <p:nvSpPr>
          <p:cNvPr id="6" name="TextBox 5">
            <a:extLst>
              <a:ext uri="{FF2B5EF4-FFF2-40B4-BE49-F238E27FC236}">
                <a16:creationId xmlns:a16="http://schemas.microsoft.com/office/drawing/2014/main" id="{397CFBF7-C15E-F082-24F9-1B55476507AC}"/>
              </a:ext>
            </a:extLst>
          </p:cNvPr>
          <p:cNvSpPr txBox="1"/>
          <p:nvPr/>
        </p:nvSpPr>
        <p:spPr>
          <a:xfrm flipH="1">
            <a:off x="996696" y="1517904"/>
            <a:ext cx="5221224" cy="5355312"/>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GB" dirty="0"/>
              <a:t>Define the Goal clearly</a:t>
            </a:r>
          </a:p>
          <a:p>
            <a:pPr marL="285750" indent="-285750">
              <a:lnSpc>
                <a:spcPct val="200000"/>
              </a:lnSpc>
              <a:buFont typeface="Wingdings" panose="05000000000000000000" pitchFamily="2" charset="2"/>
              <a:buChar char="q"/>
            </a:pPr>
            <a:r>
              <a:rPr lang="en-GB" dirty="0"/>
              <a:t>Detailed Design Specifications(3D or 2D)</a:t>
            </a:r>
          </a:p>
          <a:p>
            <a:pPr marL="285750" indent="-285750">
              <a:lnSpc>
                <a:spcPct val="200000"/>
              </a:lnSpc>
              <a:buFont typeface="Wingdings" panose="05000000000000000000" pitchFamily="2" charset="2"/>
              <a:buChar char="q"/>
            </a:pPr>
            <a:r>
              <a:rPr lang="en-GB" dirty="0"/>
              <a:t>Analyse and Extract Key Variables</a:t>
            </a:r>
          </a:p>
          <a:p>
            <a:pPr marL="285750" indent="-285750">
              <a:lnSpc>
                <a:spcPct val="200000"/>
              </a:lnSpc>
              <a:buFont typeface="Wingdings" panose="05000000000000000000" pitchFamily="2" charset="2"/>
              <a:buChar char="q"/>
            </a:pPr>
            <a:r>
              <a:rPr lang="en-GB" dirty="0"/>
              <a:t>Find relationships between Key Factors</a:t>
            </a:r>
          </a:p>
          <a:p>
            <a:pPr marL="285750" indent="-285750">
              <a:lnSpc>
                <a:spcPct val="200000"/>
              </a:lnSpc>
              <a:buFont typeface="Wingdings" panose="05000000000000000000" pitchFamily="2" charset="2"/>
              <a:buChar char="q"/>
            </a:pPr>
            <a:r>
              <a:rPr lang="en-GB" dirty="0"/>
              <a:t>Prepare Dataset based on the variables</a:t>
            </a:r>
          </a:p>
          <a:p>
            <a:pPr marL="285750" indent="-285750">
              <a:lnSpc>
                <a:spcPct val="200000"/>
              </a:lnSpc>
              <a:buFont typeface="Wingdings" panose="05000000000000000000" pitchFamily="2" charset="2"/>
              <a:buChar char="q"/>
            </a:pPr>
            <a:r>
              <a:rPr lang="en-GB" dirty="0"/>
              <a:t>Feed to our AI models</a:t>
            </a:r>
          </a:p>
          <a:p>
            <a:pPr marL="285750" indent="-285750">
              <a:lnSpc>
                <a:spcPct val="200000"/>
              </a:lnSpc>
              <a:buFont typeface="Wingdings" panose="05000000000000000000" pitchFamily="2" charset="2"/>
              <a:buChar char="q"/>
            </a:pPr>
            <a:r>
              <a:rPr lang="en-GB" dirty="0"/>
              <a:t>Filter the AI Generated Results</a:t>
            </a:r>
          </a:p>
          <a:p>
            <a:pPr marL="285750" indent="-285750">
              <a:lnSpc>
                <a:spcPct val="200000"/>
              </a:lnSpc>
              <a:buFont typeface="Wingdings" panose="05000000000000000000" pitchFamily="2" charset="2"/>
              <a:buChar char="q"/>
            </a:pPr>
            <a:r>
              <a:rPr lang="en-GB" dirty="0"/>
              <a:t>Manufacture and Test the Design</a:t>
            </a:r>
          </a:p>
          <a:p>
            <a:pPr marL="285750" indent="-285750">
              <a:lnSpc>
                <a:spcPct val="200000"/>
              </a:lnSpc>
              <a:buFont typeface="Wingdings" panose="05000000000000000000" pitchFamily="2" charset="2"/>
              <a:buChar char="q"/>
            </a:pPr>
            <a:r>
              <a:rPr lang="en-GB" dirty="0"/>
              <a:t>Iterate(If needed)</a:t>
            </a:r>
          </a:p>
          <a:p>
            <a:pPr marL="285750" indent="-285750">
              <a:buFont typeface="Wingdings" panose="05000000000000000000" pitchFamily="2" charset="2"/>
              <a:buChar char="Ø"/>
            </a:pPr>
            <a:endParaRPr lang="en-GB" dirty="0"/>
          </a:p>
        </p:txBody>
      </p:sp>
    </p:spTree>
    <p:extLst>
      <p:ext uri="{BB962C8B-B14F-4D97-AF65-F5344CB8AC3E}">
        <p14:creationId xmlns:p14="http://schemas.microsoft.com/office/powerpoint/2010/main" val="17500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6429-5D76-B917-5CDE-A632ED977076}"/>
              </a:ext>
            </a:extLst>
          </p:cNvPr>
          <p:cNvSpPr>
            <a:spLocks noGrp="1"/>
          </p:cNvSpPr>
          <p:nvPr>
            <p:ph type="title"/>
          </p:nvPr>
        </p:nvSpPr>
        <p:spPr>
          <a:xfrm>
            <a:off x="306550" y="6122"/>
            <a:ext cx="8596667" cy="566738"/>
          </a:xfrm>
        </p:spPr>
        <p:txBody>
          <a:bodyPr/>
          <a:lstStyle/>
          <a:p>
            <a:r>
              <a:rPr lang="en-GB" dirty="0"/>
              <a:t>End to End Process: Optimized Design</a:t>
            </a:r>
          </a:p>
        </p:txBody>
      </p:sp>
      <p:sp>
        <p:nvSpPr>
          <p:cNvPr id="4" name="Text Placeholder 3">
            <a:extLst>
              <a:ext uri="{FF2B5EF4-FFF2-40B4-BE49-F238E27FC236}">
                <a16:creationId xmlns:a16="http://schemas.microsoft.com/office/drawing/2014/main" id="{460D77CC-919B-1769-8735-CC30D28C38BD}"/>
              </a:ext>
            </a:extLst>
          </p:cNvPr>
          <p:cNvSpPr>
            <a:spLocks noGrp="1"/>
          </p:cNvSpPr>
          <p:nvPr>
            <p:ph type="body" sz="half" idx="2"/>
          </p:nvPr>
        </p:nvSpPr>
        <p:spPr>
          <a:xfrm>
            <a:off x="893210" y="5894485"/>
            <a:ext cx="7195650" cy="674024"/>
          </a:xfrm>
        </p:spPr>
        <p:txBody>
          <a:bodyPr/>
          <a:lstStyle/>
          <a:p>
            <a:r>
              <a:rPr lang="en-US" dirty="0"/>
              <a:t>The integration of generative AI with system dynamics can enhance modeling and simulation capabilities for complex systems, allowing for more accurate predictions and insights.</a:t>
            </a:r>
            <a:endParaRPr lang="en-GB" dirty="0"/>
          </a:p>
        </p:txBody>
      </p:sp>
      <p:pic>
        <p:nvPicPr>
          <p:cNvPr id="14" name="Picture Placeholder 13">
            <a:extLst>
              <a:ext uri="{FF2B5EF4-FFF2-40B4-BE49-F238E27FC236}">
                <a16:creationId xmlns:a16="http://schemas.microsoft.com/office/drawing/2014/main" id="{3B6FE8AE-BAB2-A3B3-403F-E39B04D16B8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77" b="777"/>
          <a:stretch>
            <a:fillRect/>
          </a:stretch>
        </p:blipFill>
        <p:spPr>
          <a:xfrm>
            <a:off x="306550" y="755072"/>
            <a:ext cx="9918279" cy="48554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988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5BE8-3679-1174-A33C-CF122315AFE6}"/>
              </a:ext>
            </a:extLst>
          </p:cNvPr>
          <p:cNvSpPr>
            <a:spLocks noGrp="1"/>
          </p:cNvSpPr>
          <p:nvPr>
            <p:ph type="title"/>
          </p:nvPr>
        </p:nvSpPr>
        <p:spPr>
          <a:xfrm>
            <a:off x="215421" y="-44778"/>
            <a:ext cx="8809707" cy="721433"/>
          </a:xfrm>
        </p:spPr>
        <p:txBody>
          <a:bodyPr/>
          <a:lstStyle/>
          <a:p>
            <a:r>
              <a:rPr lang="en-US" b="1" dirty="0"/>
              <a:t>Generative Designs for Rear Chassis</a:t>
            </a:r>
            <a:endParaRPr lang="en-GB" b="1" dirty="0"/>
          </a:p>
        </p:txBody>
      </p:sp>
      <p:sp>
        <p:nvSpPr>
          <p:cNvPr id="4" name="Text Placeholder 3">
            <a:extLst>
              <a:ext uri="{FF2B5EF4-FFF2-40B4-BE49-F238E27FC236}">
                <a16:creationId xmlns:a16="http://schemas.microsoft.com/office/drawing/2014/main" id="{7ED1FA94-D976-9E53-F106-B42EA427657B}"/>
              </a:ext>
            </a:extLst>
          </p:cNvPr>
          <p:cNvSpPr>
            <a:spLocks noGrp="1"/>
          </p:cNvSpPr>
          <p:nvPr>
            <p:ph type="body" sz="half" idx="2"/>
          </p:nvPr>
        </p:nvSpPr>
        <p:spPr/>
        <p:txBody>
          <a:bodyPr/>
          <a:lstStyle/>
          <a:p>
            <a:endParaRPr lang="en-GB" dirty="0"/>
          </a:p>
        </p:txBody>
      </p:sp>
      <p:pic>
        <p:nvPicPr>
          <p:cNvPr id="5" name="Generative Design">
            <a:hlinkClick r:id="" action="ppaction://media"/>
            <a:extLst>
              <a:ext uri="{FF2B5EF4-FFF2-40B4-BE49-F238E27FC236}">
                <a16:creationId xmlns:a16="http://schemas.microsoft.com/office/drawing/2014/main" id="{C90F695A-328B-C02C-9415-DAF9172DBC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4904" y="844070"/>
            <a:ext cx="10318234" cy="5846509"/>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67017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1402</TotalTime>
  <Words>669</Words>
  <Application>Microsoft Office PowerPoint</Application>
  <PresentationFormat>Widescreen</PresentationFormat>
  <Paragraphs>94</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Narrow</vt:lpstr>
      <vt:lpstr>Calibri</vt:lpstr>
      <vt:lpstr>Trebuchet MS</vt:lpstr>
      <vt:lpstr>Wingdings</vt:lpstr>
      <vt:lpstr>Wingdings 3</vt:lpstr>
      <vt:lpstr>Facet</vt:lpstr>
      <vt:lpstr> Leveraging AI for Enhanced  System Dynamics</vt:lpstr>
      <vt:lpstr>What is System Dynamics?</vt:lpstr>
      <vt:lpstr>History of System Dynamics</vt:lpstr>
      <vt:lpstr>PowerPoint Presentation</vt:lpstr>
      <vt:lpstr>How Generative AI is Revolutionizing Computer-Aided Design</vt:lpstr>
      <vt:lpstr>Applications</vt:lpstr>
      <vt:lpstr>System Dynamic Modelling</vt:lpstr>
      <vt:lpstr>End to End Process: Optimized Design</vt:lpstr>
      <vt:lpstr>Generative Designs for Rear Chassis</vt:lpstr>
      <vt:lpstr>Improvising the existing system:  The Internal Combustion Engine</vt:lpstr>
      <vt:lpstr>Example: Simple Dataset</vt:lpstr>
      <vt:lpstr>Eg(1): In Electrical Domain</vt:lpstr>
      <vt:lpstr>Eg(2): Economy of a Country</vt:lpstr>
      <vt:lpstr>Pros and Cons</vt:lpstr>
      <vt:lpstr>ANY Queries?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Leveraging AI for Enhanced  System Dynamics</dc:title>
  <dc:creator>Shiva Bharathi</dc:creator>
  <cp:lastModifiedBy>Shiva Bharathi</cp:lastModifiedBy>
  <cp:revision>5</cp:revision>
  <dcterms:created xsi:type="dcterms:W3CDTF">2023-10-15T09:12:29Z</dcterms:created>
  <dcterms:modified xsi:type="dcterms:W3CDTF">2023-10-19T00:12:46Z</dcterms:modified>
</cp:coreProperties>
</file>